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273" r:id="rId4"/>
    <p:sldId id="275" r:id="rId5"/>
    <p:sldId id="278" r:id="rId6"/>
    <p:sldId id="276" r:id="rId7"/>
    <p:sldId id="277" r:id="rId8"/>
    <p:sldId id="284" r:id="rId9"/>
    <p:sldId id="272" r:id="rId10"/>
    <p:sldId id="280" r:id="rId11"/>
    <p:sldId id="285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3529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90"/>
    <p:restoredTop sz="96928"/>
  </p:normalViewPr>
  <p:slideViewPr>
    <p:cSldViewPr snapToObjects="1">
      <p:cViewPr varScale="1">
        <p:scale>
          <a:sx n="147" d="100"/>
          <a:sy n="147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4T23:00:28.7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39 16383,'60'0'0,"-1"0"0,10 0 0,-1 0 0,-11 0 0,1 0 0,18 0 0,1 0 0,-14 0 0,-2 0 0,6 0 0,-2 0 0,-12 0 0,-2 0 0,32 0 0,-15 0 0,-15 0 0,-16-6 0,-3 2 0,-3-6 0,-2 4 0,-5 2 0,-2 0 0,-11 3 0,2-2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4T23:00:30.4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16383,'52'0'0,"20"0"0,6 0 0,-29 0 0,2 0 0,8 0 0,-3 0 0,12 0 0,-14 0 0,2 0 0,18 0 0,-16 0 0,2 0 0,36 0 0,-18 4 0,-31 0 0,-19 2 0,-13-2 0,-7-2 0,18-1 0,-10 0 0,11 0 0,-15 1 0,-5-2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8E8B9-81F1-424D-AE77-F968A2DCD636}" type="datetimeFigureOut">
              <a:rPr lang="en-US" smtClean="0"/>
              <a:t>11/21/21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34806-D19D-A540-9B0B-614DC5FE6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45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2B806-273C-2A44-990F-6D361A305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2831-FD0F-9446-BE3D-A4838047E8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3E9F-F5CF-5146-AB3E-3AC78D117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19F00-95C3-E345-9A68-6806DD4786C7}" type="datetime1">
              <a:rPr lang="de-DE" smtClean="0"/>
              <a:t>21.11.21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FA8A3-8DAE-BF42-91FB-3D07C2CE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6EBAA-9D5A-0B42-B0B5-0C9D251E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457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5BE49-20F2-F84B-8119-63BB77C6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C05E0B-C610-DB49-A185-24E7C3EC2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703DF-1BE7-1A41-A0EA-67D37ED0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CF17-46D6-4746-9F83-62838F7FFA9E}" type="datetime1">
              <a:rPr lang="de-DE" smtClean="0"/>
              <a:t>21.11.21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4C795-0A1C-B64C-94EB-C5F16B80F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F201-E985-F344-97FC-D4EFA0DA3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0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0F0BDD-6CC1-9545-B6DD-C394460F77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3D61AE-4017-B645-A4E6-0FEB2D4AC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B4309-4C0E-E64D-9488-EAF3ADDE4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69D5-C56A-D444-8228-920498C21CB5}" type="datetime1">
              <a:rPr lang="de-DE" smtClean="0"/>
              <a:t>21.11.21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D13DF-B409-564E-84E2-1AAB41653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EFC-B100-604F-9C7C-A7C5F0845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072-974D-E041-80E5-63E66371B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26BD-F1D6-184E-ABDB-44B40411B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C029A-7EBF-8646-98C9-13F1CF22F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A11E0-3F60-484C-B31C-C335BE773633}" type="datetime1">
              <a:rPr lang="de-DE" smtClean="0"/>
              <a:t>21.11.21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5F8F3-0BB4-A041-8772-114A73C7A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7673-C561-D843-A1EF-31B62C77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5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BAEBC-9D86-484D-82B4-60DE3C9EA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BC4E2-7C23-6943-B9C7-186E9C4C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387AF-209D-054B-AA9F-9C87303BE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F0BE-8C02-7A46-B8F9-9A1A359A3221}" type="datetime1">
              <a:rPr lang="de-DE" smtClean="0"/>
              <a:t>21.11.21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A71E3-24FA-624A-83F1-329C9316B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095AD-56EF-BB42-A30D-7474759F4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81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09C6-ECE4-C744-A3CB-1F061E9C6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D9D0-7E0D-BE4C-88A7-2C22861F79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5F1AB-F99B-F34E-A77D-33C87F556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E9834-34FB-634C-BD62-FDE5BA0C8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5EAB-06EA-2B41-8799-9D715C6BB5C9}" type="datetime1">
              <a:rPr lang="de-DE" smtClean="0"/>
              <a:t>21.11.21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4613A-22BF-B140-8C42-006DB0B28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5B9F6-6059-5B41-A68A-A67C99B8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85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D7197-0EE2-A342-B5CD-547DCB81B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3A180-9DC0-B64F-888A-AFA6C6EF44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E6241-6D71-4243-8A5E-651640355F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76DB3-9D12-A042-B8A1-D30C1F8C4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C7BCB5-6D7D-3348-AC25-E623634A6D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7A8C6-C9B6-A54D-8B75-DCCB610CD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9C43E9-79E3-0343-886E-B54191E8154C}" type="datetime1">
              <a:rPr lang="de-DE" smtClean="0"/>
              <a:t>21.11.21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98A7FE-7F17-AC4F-839C-6F4D5362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17801-B467-E545-B085-3D3D7E3D2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C621-AEAC-AD42-8CCE-13B08183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DB016D-E282-E640-9C92-B6251DCC6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1FDF0-7FAD-B74F-9C14-35E95702474C}" type="datetime1">
              <a:rPr lang="de-DE" smtClean="0"/>
              <a:t>21.11.21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B0AB-AEA3-1446-BC96-4EF18A79E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B0A4FB-7D4F-8249-BFF1-DFDEB87BC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DA33E-0A63-C746-A744-46C41D971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A08E2-633C-6F4C-B416-7B24EADBD5D5}" type="datetime1">
              <a:rPr lang="de-DE" smtClean="0"/>
              <a:t>21.11.21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2E01F-9F4E-3049-9259-443BC5EA1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C11A4-CEE1-4642-ABC0-C040FD55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4352" y="6356350"/>
            <a:ext cx="2743200" cy="365125"/>
          </a:xfrm>
        </p:spPr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70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F87BD-F29A-374B-9234-F9F31FD28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1665D-1029-094F-9884-32A259E5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60633D-0122-B041-A85A-7924137A9C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59E1E6-DBEF-E54E-A93E-6E3A7193A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8823F-BF39-4B48-92AC-7573D6900421}" type="datetime1">
              <a:rPr lang="de-DE" smtClean="0"/>
              <a:t>21.11.21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5A4F3-15B8-5948-8831-3CF884B0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DE4C2-5F3B-A74B-8653-02417379E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82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E74F6-1025-5E44-AEE3-A25A5C07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AA300-9699-B146-92B3-43FEB29EF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199DF-3794-9A4E-8DFD-FF5662F5F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CFE4F8-DA2E-7A40-AF86-4F8ACCA9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3BCCA-5C2C-1E48-9D3E-EC5297EB8560}" type="datetime1">
              <a:rPr lang="de-DE" smtClean="0"/>
              <a:t>21.11.21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CEAD3-6493-E34F-87B9-1EF7CF91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5AFD3-A240-B642-A617-2BEF1E7B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47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C978EC-9907-6E4C-A668-EC9E906DC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442C08-3D8F-EE44-AD04-E6C4E62AD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5358F-05A0-BC46-AE44-EADDC46D2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DE09A-B1E7-BF49-A4A8-79F389F3B4B8}" type="datetime1">
              <a:rPr lang="de-DE" smtClean="0"/>
              <a:t>21.11.21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8A00-85E6-BE4A-86D2-B297BF564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9717F-D07F-9948-BA45-D728523E7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435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D00CA07-45C7-8142-9F4D-3A07AD48DFA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2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customXml" Target="../ink/ink2.xml"/><Relationship Id="rId4" Type="http://schemas.openxmlformats.org/officeDocument/2006/relationships/image" Target="NUL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99E79-5F35-7E4E-853A-E0D3A9F5C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The Berlin Real Estate Market:</a:t>
            </a:r>
            <a:b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What Drives Prices?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0C494D-854A-C54C-A5AE-27D3E43393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IDS702 Final Project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Moritz Wilksch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CDC5C-02CF-3F40-801E-F1FE2B06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0B0B4A-6F3A-9F4B-A708-85A28F48E867}"/>
              </a:ext>
            </a:extLst>
          </p:cNvPr>
          <p:cNvSpPr/>
          <p:nvPr/>
        </p:nvSpPr>
        <p:spPr>
          <a:xfrm>
            <a:off x="11568608" y="6356350"/>
            <a:ext cx="438944" cy="313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39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882139-AC1B-7240-B101-D5F71B57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804" y="979940"/>
            <a:ext cx="9502392" cy="5701435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A92B00-E17C-CF4C-817D-9C1DCCC829C7}"/>
              </a:ext>
            </a:extLst>
          </p:cNvPr>
          <p:cNvSpPr/>
          <p:nvPr/>
        </p:nvSpPr>
        <p:spPr>
          <a:xfrm>
            <a:off x="263352" y="6021288"/>
            <a:ext cx="1368152" cy="5176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3D3C8-F2AB-A14D-B100-87C0BF61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2B4E15-6242-D541-9199-7FA44EE8F4D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AA725D-499F-764F-9716-299E65AF1CDB}"/>
                </a:ext>
              </a:extLst>
            </p:cNvPr>
            <p:cNvSpPr txBox="1"/>
            <p:nvPr/>
          </p:nvSpPr>
          <p:spPr>
            <a:xfrm>
              <a:off x="460713" y="332656"/>
              <a:ext cx="510396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Modeling </a:t>
              </a:r>
              <a:r>
                <a:rPr lang="en-US" sz="36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(Hierarchical)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33E258-DEC9-CA46-B975-07B9968A3786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2ED7D7-480B-CC43-B9BF-217F10FDB8D6}"/>
              </a:ext>
            </a:extLst>
          </p:cNvPr>
          <p:cNvSpPr txBox="1"/>
          <p:nvPr/>
        </p:nvSpPr>
        <p:spPr>
          <a:xfrm>
            <a:off x="9581176" y="418870"/>
            <a:ext cx="21095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1CCA4D-E360-3E4E-8C72-AA48CA4A49D5}"/>
              </a:ext>
            </a:extLst>
          </p:cNvPr>
          <p:cNvGrpSpPr/>
          <p:nvPr/>
        </p:nvGrpSpPr>
        <p:grpSpPr>
          <a:xfrm>
            <a:off x="1487488" y="4869160"/>
            <a:ext cx="1310864" cy="184666"/>
            <a:chOff x="1184736" y="4900518"/>
            <a:chExt cx="1310864" cy="1846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81B7A2-6237-5048-BA19-5B78513CB65C}"/>
                </a:ext>
              </a:extLst>
            </p:cNvPr>
            <p:cNvSpPr txBox="1"/>
            <p:nvPr/>
          </p:nvSpPr>
          <p:spPr>
            <a:xfrm>
              <a:off x="1184736" y="4900518"/>
              <a:ext cx="66524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2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 live here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DDF9254-54F2-F043-AC2A-9C910EDDF326}"/>
                </a:ext>
              </a:extLst>
            </p:cNvPr>
            <p:cNvCxnSpPr>
              <a:cxnSpLocks/>
            </p:cNvCxnSpPr>
            <p:nvPr/>
          </p:nvCxnSpPr>
          <p:spPr>
            <a:xfrm>
              <a:off x="1931405" y="4992851"/>
              <a:ext cx="56419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5C42B7-1ABC-0D4E-8B7C-92DEE6583725}"/>
              </a:ext>
            </a:extLst>
          </p:cNvPr>
          <p:cNvGrpSpPr/>
          <p:nvPr/>
        </p:nvGrpSpPr>
        <p:grpSpPr>
          <a:xfrm>
            <a:off x="9296743" y="5373216"/>
            <a:ext cx="2389660" cy="219421"/>
            <a:chOff x="9260955" y="5445224"/>
            <a:chExt cx="2172420" cy="21942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45DC27-DA72-EA4D-9B68-BB72B07CE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60955" y="5445224"/>
              <a:ext cx="219421" cy="21942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5F7229-EF25-574B-BEAF-FF2F383C106D}"/>
                </a:ext>
              </a:extLst>
            </p:cNvPr>
            <p:cNvSpPr txBox="1"/>
            <p:nvPr/>
          </p:nvSpPr>
          <p:spPr>
            <a:xfrm>
              <a:off x="9581176" y="5472937"/>
              <a:ext cx="1852199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5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= non-significant random intercept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5442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A92B00-E17C-CF4C-817D-9C1DCCC829C7}"/>
              </a:ext>
            </a:extLst>
          </p:cNvPr>
          <p:cNvSpPr/>
          <p:nvPr/>
        </p:nvSpPr>
        <p:spPr>
          <a:xfrm>
            <a:off x="263352" y="6021288"/>
            <a:ext cx="1368152" cy="5176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3D3C8-F2AB-A14D-B100-87C0BF61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2B4E15-6242-D541-9199-7FA44EE8F4D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AA725D-499F-764F-9716-299E65AF1CDB}"/>
                </a:ext>
              </a:extLst>
            </p:cNvPr>
            <p:cNvSpPr txBox="1"/>
            <p:nvPr/>
          </p:nvSpPr>
          <p:spPr>
            <a:xfrm>
              <a:off x="460713" y="332656"/>
              <a:ext cx="510396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Modeling </a:t>
              </a:r>
              <a:r>
                <a:rPr lang="en-US" sz="36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(Hierarchical)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33E258-DEC9-CA46-B975-07B9968A3786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2ED7D7-480B-CC43-B9BF-217F10FDB8D6}"/>
              </a:ext>
            </a:extLst>
          </p:cNvPr>
          <p:cNvSpPr txBox="1"/>
          <p:nvPr/>
        </p:nvSpPr>
        <p:spPr>
          <a:xfrm>
            <a:off x="9581176" y="418870"/>
            <a:ext cx="21095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044365-2C2E-0E45-9FAD-62B47864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01" y="1342200"/>
            <a:ext cx="8172398" cy="490343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B464F58-BAEE-8B4F-8290-69BA36A16FD4}"/>
              </a:ext>
            </a:extLst>
          </p:cNvPr>
          <p:cNvSpPr/>
          <p:nvPr/>
        </p:nvSpPr>
        <p:spPr>
          <a:xfrm>
            <a:off x="2927648" y="4581128"/>
            <a:ext cx="936104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Cheap &amp; close to center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C5BDC2-8A43-7B43-AE3A-B2BF79AE3456}"/>
              </a:ext>
            </a:extLst>
          </p:cNvPr>
          <p:cNvSpPr/>
          <p:nvPr/>
        </p:nvSpPr>
        <p:spPr>
          <a:xfrm>
            <a:off x="8976320" y="1916832"/>
            <a:ext cx="1015324" cy="864096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 and far from center</a:t>
            </a:r>
          </a:p>
        </p:txBody>
      </p:sp>
    </p:spTree>
    <p:extLst>
      <p:ext uri="{BB962C8B-B14F-4D97-AF65-F5344CB8AC3E}">
        <p14:creationId xmlns:p14="http://schemas.microsoft.com/office/powerpoint/2010/main" val="248992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191558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Wrap-Up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2FA20A8-1F90-4D4B-B443-CB088222C0FB}"/>
              </a:ext>
            </a:extLst>
          </p:cNvPr>
          <p:cNvGrpSpPr/>
          <p:nvPr/>
        </p:nvGrpSpPr>
        <p:grpSpPr>
          <a:xfrm>
            <a:off x="460714" y="1026866"/>
            <a:ext cx="5209425" cy="373028"/>
            <a:chOff x="443052" y="1217076"/>
            <a:chExt cx="5209425" cy="3730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67D2EF-ABA2-0745-8963-662DD57C2854}"/>
                </a:ext>
              </a:extLst>
            </p:cNvPr>
            <p:cNvSpPr txBox="1"/>
            <p:nvPr/>
          </p:nvSpPr>
          <p:spPr>
            <a:xfrm>
              <a:off x="443052" y="1217076"/>
              <a:ext cx="167353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00007-C5AE-0C43-AEF1-92291D85FCA6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F0D62EF-4B0F-EF44-AC1B-2412D37E582F}"/>
              </a:ext>
            </a:extLst>
          </p:cNvPr>
          <p:cNvGrpSpPr/>
          <p:nvPr/>
        </p:nvGrpSpPr>
        <p:grpSpPr>
          <a:xfrm>
            <a:off x="6521862" y="1030562"/>
            <a:ext cx="5209425" cy="373028"/>
            <a:chOff x="443052" y="121707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AFFF8E-0C64-B24B-B877-3CD4572AE50D}"/>
                </a:ext>
              </a:extLst>
            </p:cNvPr>
            <p:cNvSpPr txBox="1"/>
            <p:nvPr/>
          </p:nvSpPr>
          <p:spPr>
            <a:xfrm>
              <a:off x="443052" y="1217076"/>
              <a:ext cx="76302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 err="1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ToDo</a:t>
              </a:r>
              <a:endParaRPr lang="en-US" sz="2400" b="1" dirty="0">
                <a:solidFill>
                  <a:srgbClr val="03529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29DBEF-AD64-A444-9AFD-9C878BBC776C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D71B75B-3B77-E841-B55F-89986B2C9D23}"/>
              </a:ext>
            </a:extLst>
          </p:cNvPr>
          <p:cNvSpPr txBox="1"/>
          <p:nvPr/>
        </p:nvSpPr>
        <p:spPr>
          <a:xfrm>
            <a:off x="6527260" y="1614790"/>
            <a:ext cx="520402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Assess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hierarchical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Try out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random slopes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Repeat analysis for properties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for sale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and compare results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8A082-4D6C-7242-AB20-36EAF0D23049}"/>
              </a:ext>
            </a:extLst>
          </p:cNvPr>
          <p:cNvSpPr txBox="1"/>
          <p:nvPr/>
        </p:nvSpPr>
        <p:spPr>
          <a:xfrm>
            <a:off x="460713" y="1536409"/>
            <a:ext cx="5635287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Associated with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price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Temporary living or house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Non-private offer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4 or more rooms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Associated with </a:t>
            </a:r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price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2-3 room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Apts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although 1 room is significantly cheaper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Private offer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Move to 13059 (ugly) or 13627 (nice)</a:t>
            </a:r>
          </a:p>
        </p:txBody>
      </p:sp>
    </p:spTree>
    <p:extLst>
      <p:ext uri="{BB962C8B-B14F-4D97-AF65-F5344CB8AC3E}">
        <p14:creationId xmlns:p14="http://schemas.microsoft.com/office/powerpoint/2010/main" val="1102773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291554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This is a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62FA20A8-1F90-4D4B-B443-CB088222C0FB}"/>
              </a:ext>
            </a:extLst>
          </p:cNvPr>
          <p:cNvGrpSpPr/>
          <p:nvPr/>
        </p:nvGrpSpPr>
        <p:grpSpPr>
          <a:xfrm>
            <a:off x="443052" y="1217076"/>
            <a:ext cx="5209425" cy="373028"/>
            <a:chOff x="443052" y="1217076"/>
            <a:chExt cx="5209425" cy="3730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67D2EF-ABA2-0745-8963-662DD57C2854}"/>
                </a:ext>
              </a:extLst>
            </p:cNvPr>
            <p:cNvSpPr txBox="1"/>
            <p:nvPr/>
          </p:nvSpPr>
          <p:spPr>
            <a:xfrm>
              <a:off x="443052" y="1217076"/>
              <a:ext cx="148919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Univariate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600007-C5AE-0C43-AEF1-92291D85FCA6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330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26BCB0-C2D1-5948-AB7E-25BE4BF11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5012194-13A4-4A49-955F-CF4ECC81C967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1273763-F646-4542-952B-8CB3C0AF7243}"/>
                </a:ext>
              </a:extLst>
            </p:cNvPr>
            <p:cNvSpPr txBox="1"/>
            <p:nvPr/>
          </p:nvSpPr>
          <p:spPr>
            <a:xfrm>
              <a:off x="460713" y="332656"/>
              <a:ext cx="515525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The Research Question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6E7C505-8B6C-AE4B-9AB2-C00B15EECC2F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2DF8A70-BED6-1246-B2FF-50A80CE2DD05}"/>
              </a:ext>
            </a:extLst>
          </p:cNvPr>
          <p:cNvSpPr txBox="1"/>
          <p:nvPr/>
        </p:nvSpPr>
        <p:spPr>
          <a:xfrm>
            <a:off x="1017687" y="3152001"/>
            <a:ext cx="1015662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Which factors determine the price of a listing?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F549C6-72D5-3B40-814F-EFA329ED4AC4}"/>
              </a:ext>
            </a:extLst>
          </p:cNvPr>
          <p:cNvSpPr/>
          <p:nvPr/>
        </p:nvSpPr>
        <p:spPr>
          <a:xfrm>
            <a:off x="263352" y="6021288"/>
            <a:ext cx="1368152" cy="5176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0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0DDF8-B7A6-E44F-A96E-9E7849655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C46545-5E1A-3C4C-AAE4-74670AF0E322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7005BD2-B5AB-0B41-8ED7-259E566B23D9}"/>
                </a:ext>
              </a:extLst>
            </p:cNvPr>
            <p:cNvSpPr txBox="1"/>
            <p:nvPr/>
          </p:nvSpPr>
          <p:spPr>
            <a:xfrm>
              <a:off x="460713" y="332656"/>
              <a:ext cx="269304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FC9BA49-A6E5-F743-BE01-9ED91E907E9B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3A045DB-F853-3241-9F2C-978F21CAF5D1}"/>
              </a:ext>
            </a:extLst>
          </p:cNvPr>
          <p:cNvGrpSpPr/>
          <p:nvPr/>
        </p:nvGrpSpPr>
        <p:grpSpPr>
          <a:xfrm>
            <a:off x="466617" y="1158451"/>
            <a:ext cx="5209425" cy="373028"/>
            <a:chOff x="460713" y="1147906"/>
            <a:chExt cx="5209425" cy="37302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442ABA-4D5F-6141-A20F-D6DFF86E604F}"/>
                </a:ext>
              </a:extLst>
            </p:cNvPr>
            <p:cNvSpPr txBox="1"/>
            <p:nvPr/>
          </p:nvSpPr>
          <p:spPr>
            <a:xfrm>
              <a:off x="460713" y="1147906"/>
              <a:ext cx="162544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Market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97170EA-5F6E-F845-BEC0-E5BED4C1C7CC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69701E5-FA61-5340-85C7-70A6E06A1173}"/>
              </a:ext>
            </a:extLst>
          </p:cNvPr>
          <p:cNvGrpSpPr/>
          <p:nvPr/>
        </p:nvGrpSpPr>
        <p:grpSpPr>
          <a:xfrm>
            <a:off x="6515960" y="1158451"/>
            <a:ext cx="5209425" cy="373028"/>
            <a:chOff x="460713" y="1147906"/>
            <a:chExt cx="5209425" cy="3730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122CF1-E4B5-8D44-B921-5C9B28A779E1}"/>
                </a:ext>
              </a:extLst>
            </p:cNvPr>
            <p:cNvSpPr txBox="1"/>
            <p:nvPr/>
          </p:nvSpPr>
          <p:spPr>
            <a:xfrm>
              <a:off x="460713" y="1147906"/>
              <a:ext cx="130003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 Data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DE836C5-9251-2A4D-B1C6-152E62F7FBD4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3" y="152093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0007A5-7BB5-5B42-89BF-66BA3C8118A7}"/>
              </a:ext>
            </a:extLst>
          </p:cNvPr>
          <p:cNvGrpSpPr/>
          <p:nvPr/>
        </p:nvGrpSpPr>
        <p:grpSpPr>
          <a:xfrm>
            <a:off x="466617" y="3501009"/>
            <a:ext cx="5179756" cy="2548106"/>
            <a:chOff x="450751" y="2540826"/>
            <a:chExt cx="5209425" cy="25627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69F1720-6B4D-6248-AF9F-127704AD8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grayscl/>
            </a:blip>
            <a:stretch>
              <a:fillRect/>
            </a:stretch>
          </p:blipFill>
          <p:spPr>
            <a:xfrm>
              <a:off x="450751" y="2540826"/>
              <a:ext cx="5209425" cy="256270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E690B8-8233-5C41-8C8D-D122B3BE16A4}"/>
                    </a:ext>
                  </a:extLst>
                </p14:cNvPr>
                <p14:cNvContentPartPr/>
                <p14:nvPr/>
              </p14:nvContentPartPr>
              <p14:xfrm>
                <a:off x="2373660" y="4636380"/>
                <a:ext cx="466920" cy="14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E690B8-8233-5C41-8C8D-D122B3BE16A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9325" y="4528740"/>
                  <a:ext cx="575228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2954A38-4084-934B-8C76-83A668FF85BA}"/>
                    </a:ext>
                  </a:extLst>
                </p14:cNvPr>
                <p14:cNvContentPartPr/>
                <p14:nvPr/>
              </p14:nvContentPartPr>
              <p14:xfrm>
                <a:off x="4588740" y="4663740"/>
                <a:ext cx="415800" cy="9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2954A38-4084-934B-8C76-83A668FF85B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34773" y="4555740"/>
                  <a:ext cx="524096" cy="225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185FB09-4451-A24E-AB5F-88985EA8F2EB}"/>
              </a:ext>
            </a:extLst>
          </p:cNvPr>
          <p:cNvSpPr txBox="1"/>
          <p:nvPr/>
        </p:nvSpPr>
        <p:spPr>
          <a:xfrm>
            <a:off x="471638" y="1751798"/>
            <a:ext cx="517473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Prices for buying and renting have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doubled or tripled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the past 10 years [1]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Finding affordable housing is hard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4DFBE4-149C-E14E-BC14-8B4C4C70625C}"/>
              </a:ext>
            </a:extLst>
          </p:cNvPr>
          <p:cNvSpPr txBox="1"/>
          <p:nvPr/>
        </p:nvSpPr>
        <p:spPr>
          <a:xfrm>
            <a:off x="362422" y="6490045"/>
            <a:ext cx="345928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https://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guthmann.estate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/market-report/berlin/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F7E7766-28E8-1F41-A81D-77698B38B982}"/>
              </a:ext>
            </a:extLst>
          </p:cNvPr>
          <p:cNvGrpSpPr/>
          <p:nvPr/>
        </p:nvGrpSpPr>
        <p:grpSpPr>
          <a:xfrm>
            <a:off x="6673769" y="2126164"/>
            <a:ext cx="5320383" cy="1937064"/>
            <a:chOff x="6687169" y="2356032"/>
            <a:chExt cx="5320383" cy="193706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F33BEAC-E59D-9044-8C40-494E358CB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169" y="2925624"/>
              <a:ext cx="1326348" cy="797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eBay Kleinanzeigen – your online marketplace - Apps on Google Play">
              <a:extLst>
                <a:ext uri="{FF2B5EF4-FFF2-40B4-BE49-F238E27FC236}">
                  <a16:creationId xmlns:a16="http://schemas.microsoft.com/office/drawing/2014/main" id="{1A404114-FBCD-3146-82F1-05DB3D209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0488" y="2356032"/>
              <a:ext cx="1937064" cy="1937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7F258F8-4F18-AB45-AEF2-891EA224CD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1732" y="3185441"/>
              <a:ext cx="1500541" cy="278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FDD8AEE-3381-7F45-B2FD-11A82E7B80E6}"/>
              </a:ext>
            </a:extLst>
          </p:cNvPr>
          <p:cNvSpPr txBox="1"/>
          <p:nvPr/>
        </p:nvSpPr>
        <p:spPr>
          <a:xfrm>
            <a:off x="6558033" y="1751798"/>
            <a:ext cx="51747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Three largest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online real estate marketplaces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AD357C-981C-DB48-BA74-2CCFE978164C}"/>
              </a:ext>
            </a:extLst>
          </p:cNvPr>
          <p:cNvSpPr txBox="1"/>
          <p:nvPr/>
        </p:nvSpPr>
        <p:spPr>
          <a:xfrm>
            <a:off x="6558033" y="3869356"/>
            <a:ext cx="51747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Scraped ~72k listings over 6 months</a:t>
            </a:r>
          </a:p>
        </p:txBody>
      </p:sp>
    </p:spTree>
    <p:extLst>
      <p:ext uri="{BB962C8B-B14F-4D97-AF65-F5344CB8AC3E}">
        <p14:creationId xmlns:p14="http://schemas.microsoft.com/office/powerpoint/2010/main" val="37363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18EBF-3CBE-524D-A7F3-9501B2E4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06957D-70B9-E649-831C-F9B0B95CCB9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81C263-3C63-8E4C-A371-42C9725D0467}"/>
                </a:ext>
              </a:extLst>
            </p:cNvPr>
            <p:cNvSpPr txBox="1"/>
            <p:nvPr/>
          </p:nvSpPr>
          <p:spPr>
            <a:xfrm>
              <a:off x="460713" y="332656"/>
              <a:ext cx="287258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CA734EB-9563-4A41-B423-04A3DB1DBB60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B57D89-3D5F-D045-B2D6-64E084CDB038}"/>
              </a:ext>
            </a:extLst>
          </p:cNvPr>
          <p:cNvGrpSpPr/>
          <p:nvPr/>
        </p:nvGrpSpPr>
        <p:grpSpPr>
          <a:xfrm>
            <a:off x="457737" y="1276480"/>
            <a:ext cx="7665722" cy="1107996"/>
            <a:chOff x="457737" y="2609408"/>
            <a:chExt cx="7665722" cy="110799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CBD20F-826E-8044-A254-B4246C9B8DF9}"/>
                </a:ext>
              </a:extLst>
            </p:cNvPr>
            <p:cNvSpPr/>
            <p:nvPr/>
          </p:nvSpPr>
          <p:spPr>
            <a:xfrm>
              <a:off x="457737" y="2609408"/>
              <a:ext cx="1746855" cy="1107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Cleaning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F81AE40-710B-CC44-B211-2CF1B37C235D}"/>
                </a:ext>
              </a:extLst>
            </p:cNvPr>
            <p:cNvSpPr txBox="1"/>
            <p:nvPr/>
          </p:nvSpPr>
          <p:spPr>
            <a:xfrm>
              <a:off x="2408753" y="2609408"/>
              <a:ext cx="5714706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Making missing values explicit</a:t>
              </a:r>
            </a:p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Outlier removal (dirty data from scrape)</a:t>
              </a:r>
            </a:p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Filtering: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Rent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prices vs. </a:t>
              </a:r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Purchase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prices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1F35AD-8E14-EA41-ADAB-0A9980A2BE41}"/>
              </a:ext>
            </a:extLst>
          </p:cNvPr>
          <p:cNvGrpSpPr/>
          <p:nvPr/>
        </p:nvGrpSpPr>
        <p:grpSpPr>
          <a:xfrm>
            <a:off x="457737" y="3143030"/>
            <a:ext cx="11270574" cy="1107989"/>
            <a:chOff x="460713" y="1138822"/>
            <a:chExt cx="11270574" cy="11079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329CFA-6BB0-6B41-969B-9957E523EBDD}"/>
                </a:ext>
              </a:extLst>
            </p:cNvPr>
            <p:cNvSpPr/>
            <p:nvPr/>
          </p:nvSpPr>
          <p:spPr>
            <a:xfrm>
              <a:off x="460713" y="1138822"/>
              <a:ext cx="1746855" cy="11079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B428FA-6ED3-C743-AAB5-1C1A9AFC5DD8}"/>
                </a:ext>
              </a:extLst>
            </p:cNvPr>
            <p:cNvSpPr txBox="1"/>
            <p:nvPr/>
          </p:nvSpPr>
          <p:spPr>
            <a:xfrm>
              <a:off x="2423592" y="1138823"/>
              <a:ext cx="930769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Independent variables: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768AD7E-8DE6-BC4C-A5F6-17CBC9E7C13A}"/>
                </a:ext>
              </a:extLst>
            </p:cNvPr>
            <p:cNvGrpSpPr/>
            <p:nvPr/>
          </p:nvGrpSpPr>
          <p:grpSpPr>
            <a:xfrm>
              <a:off x="2423592" y="1709786"/>
              <a:ext cx="8254386" cy="365125"/>
              <a:chOff x="2788525" y="1753885"/>
              <a:chExt cx="8254386" cy="365125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A38B1FA-54DF-FF46-B2C6-01F52F494A90}"/>
                  </a:ext>
                </a:extLst>
              </p:cNvPr>
              <p:cNvSpPr/>
              <p:nvPr/>
            </p:nvSpPr>
            <p:spPr>
              <a:xfrm>
                <a:off x="2788525" y="1753885"/>
                <a:ext cx="1368152" cy="3651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Object type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ACCDC97-056D-1C4A-9B16-16E487E80342}"/>
                  </a:ext>
                </a:extLst>
              </p:cNvPr>
              <p:cNvSpPr/>
              <p:nvPr/>
            </p:nvSpPr>
            <p:spPr>
              <a:xfrm>
                <a:off x="4459716" y="1753885"/>
                <a:ext cx="1418519" cy="3651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Private offer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35F1978-C4EB-3D42-A15A-595C40EB0F93}"/>
                  </a:ext>
                </a:extLst>
              </p:cNvPr>
              <p:cNvSpPr/>
              <p:nvPr/>
            </p:nvSpPr>
            <p:spPr>
              <a:xfrm>
                <a:off x="6181274" y="1753885"/>
                <a:ext cx="1418519" cy="3651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Rooms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C7F82CF-814A-1B4F-B0DF-1B5A21D57F81}"/>
                  </a:ext>
                </a:extLst>
              </p:cNvPr>
              <p:cNvSpPr/>
              <p:nvPr/>
            </p:nvSpPr>
            <p:spPr>
              <a:xfrm>
                <a:off x="7902832" y="1753885"/>
                <a:ext cx="1418519" cy="3651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Size (sqm)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8E3EF2E-D93C-9B4E-B4F4-29C6A87623CA}"/>
                  </a:ext>
                </a:extLst>
              </p:cNvPr>
              <p:cNvSpPr/>
              <p:nvPr/>
            </p:nvSpPr>
            <p:spPr>
              <a:xfrm>
                <a:off x="9624392" y="1753885"/>
                <a:ext cx="1418519" cy="36512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Zip code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65DAAA-F0FA-514F-BD71-0911ED6A4FC3}"/>
              </a:ext>
            </a:extLst>
          </p:cNvPr>
          <p:cNvGrpSpPr/>
          <p:nvPr/>
        </p:nvGrpSpPr>
        <p:grpSpPr>
          <a:xfrm>
            <a:off x="457737" y="5009573"/>
            <a:ext cx="7830446" cy="1125945"/>
            <a:chOff x="457737" y="5009573"/>
            <a:chExt cx="7830446" cy="112594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55B59F-4A4E-6848-A04D-22730401AF49}"/>
                </a:ext>
              </a:extLst>
            </p:cNvPr>
            <p:cNvSpPr/>
            <p:nvPr/>
          </p:nvSpPr>
          <p:spPr>
            <a:xfrm>
              <a:off x="457737" y="5009573"/>
              <a:ext cx="1746855" cy="8611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Modeling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C60A74-3FD6-9541-B67E-5B1FAFF9DB74}"/>
                </a:ext>
              </a:extLst>
            </p:cNvPr>
            <p:cNvSpPr txBox="1"/>
            <p:nvPr/>
          </p:nvSpPr>
          <p:spPr>
            <a:xfrm>
              <a:off x="2408753" y="5027522"/>
              <a:ext cx="5879430" cy="11079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Hierarchical Linear Model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Varying intercepts (+slopes?) by location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265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18EBF-3CBE-524D-A7F3-9501B2E48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5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406957D-70B9-E649-831C-F9B0B95CCB9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81C263-3C63-8E4C-A371-42C9725D0467}"/>
                </a:ext>
              </a:extLst>
            </p:cNvPr>
            <p:cNvSpPr txBox="1"/>
            <p:nvPr/>
          </p:nvSpPr>
          <p:spPr>
            <a:xfrm>
              <a:off x="460713" y="332656"/>
              <a:ext cx="307776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Data Cleaning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CA734EB-9563-4A41-B423-04A3DB1DBB60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832072-2C95-5244-B13A-25A187C5A827}"/>
              </a:ext>
            </a:extLst>
          </p:cNvPr>
          <p:cNvGrpSpPr/>
          <p:nvPr/>
        </p:nvGrpSpPr>
        <p:grpSpPr>
          <a:xfrm>
            <a:off x="460713" y="1196752"/>
            <a:ext cx="5221954" cy="4774594"/>
            <a:chOff x="460713" y="1196752"/>
            <a:chExt cx="5221954" cy="477459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04341A0-7177-4B46-951D-3C7664EE8404}"/>
                </a:ext>
              </a:extLst>
            </p:cNvPr>
            <p:cNvSpPr/>
            <p:nvPr/>
          </p:nvSpPr>
          <p:spPr>
            <a:xfrm>
              <a:off x="460713" y="1196752"/>
              <a:ext cx="522195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5EBD71C-6D1C-9D4E-99E0-17240064D9FE}"/>
                </a:ext>
              </a:extLst>
            </p:cNvPr>
            <p:cNvSpPr/>
            <p:nvPr/>
          </p:nvSpPr>
          <p:spPr>
            <a:xfrm>
              <a:off x="460713" y="1916831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Several 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different object types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AEBE64-27C7-5041-A28E-CA76DA83A40E}"/>
                </a:ext>
              </a:extLst>
            </p:cNvPr>
            <p:cNvSpPr/>
            <p:nvPr/>
          </p:nvSpPr>
          <p:spPr>
            <a:xfrm>
              <a:off x="460713" y="3028309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Implicit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NAs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F1FE57A-AF30-334E-9844-4B250795AC03}"/>
                </a:ext>
              </a:extLst>
            </p:cNvPr>
            <p:cNvSpPr/>
            <p:nvPr/>
          </p:nvSpPr>
          <p:spPr>
            <a:xfrm>
              <a:off x="460713" y="5251266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Extreme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outliers for rentals </a:t>
              </a:r>
              <a:r>
                <a:rPr lang="en-US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sales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644C26-C099-F84B-A3C7-41E3AF75901B}"/>
                </a:ext>
              </a:extLst>
            </p:cNvPr>
            <p:cNvSpPr/>
            <p:nvPr/>
          </p:nvSpPr>
          <p:spPr>
            <a:xfrm>
              <a:off x="460713" y="4139787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entry error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 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square_meters</a:t>
              </a:r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7E42D-9D8E-D44F-A9B7-2BEB2E4AD6C3}"/>
              </a:ext>
            </a:extLst>
          </p:cNvPr>
          <p:cNvGrpSpPr/>
          <p:nvPr/>
        </p:nvGrpSpPr>
        <p:grpSpPr>
          <a:xfrm>
            <a:off x="6509335" y="1196752"/>
            <a:ext cx="5221954" cy="4769685"/>
            <a:chOff x="6509335" y="1196752"/>
            <a:chExt cx="5221954" cy="476968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1AF1F8C-7A09-FF42-82D4-879A24E3B405}"/>
                </a:ext>
              </a:extLst>
            </p:cNvPr>
            <p:cNvSpPr/>
            <p:nvPr/>
          </p:nvSpPr>
          <p:spPr>
            <a:xfrm>
              <a:off x="6509335" y="1196752"/>
              <a:ext cx="5221954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Solution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445A7E8-3384-8841-94EE-A19D48486DD5}"/>
                </a:ext>
              </a:extLst>
            </p:cNvPr>
            <p:cNvSpPr/>
            <p:nvPr/>
          </p:nvSpPr>
          <p:spPr>
            <a:xfrm>
              <a:off x="6509335" y="1916831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on 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[shared] apartments, houses 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temporary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living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0419B98-1442-3143-8913-A097774C3854}"/>
                </a:ext>
              </a:extLst>
            </p:cNvPr>
            <p:cNvSpPr/>
            <p:nvPr/>
          </p:nvSpPr>
          <p:spPr>
            <a:xfrm>
              <a:off x="6509335" y="3026673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 </a:t>
              </a:r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explicit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for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= 0, sqm = 0, rooms = 0 or “</a:t>
              </a:r>
              <a:r>
                <a:rPr lang="en-US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k.A</a:t>
              </a:r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.”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E09073C-C5DF-8342-A0F9-1691BEFA9027}"/>
                    </a:ext>
                  </a:extLst>
                </p:cNvPr>
                <p:cNvSpPr/>
                <p:nvPr/>
              </p:nvSpPr>
              <p:spPr>
                <a:xfrm>
                  <a:off x="6509335" y="5246357"/>
                  <a:ext cx="5221954" cy="7200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Rent/sqm &gt; 100, price &gt; 10k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actually for sale</a:t>
                  </a:r>
                </a:p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Price/sqm &lt; 250, price &lt; 10k </a:t>
                  </a:r>
                  <a14:m>
                    <m:oMath xmlns:m="http://schemas.openxmlformats.org/officeDocument/2006/math">
                      <m:r>
                        <a:rPr lang="de-DE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b="1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actually rental</a:t>
                  </a:r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3E09073C-C5DF-8342-A0F9-1691BEFA90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9335" y="5246357"/>
                  <a:ext cx="5221954" cy="720080"/>
                </a:xfrm>
                <a:prstGeom prst="rect">
                  <a:avLst/>
                </a:prstGeom>
                <a:blipFill>
                  <a:blip r:embed="rId2"/>
                  <a:stretch>
                    <a:fillRect b="-8772"/>
                  </a:stretch>
                </a:blipFill>
                <a:ln w="28575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63AE1B3-B7E2-9D4B-909E-3A061C0A9CAB}"/>
                </a:ext>
              </a:extLst>
            </p:cNvPr>
            <p:cNvSpPr/>
            <p:nvPr/>
          </p:nvSpPr>
          <p:spPr>
            <a:xfrm>
              <a:off x="6509335" y="4136515"/>
              <a:ext cx="5221954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Remove </a:t>
              </a:r>
              <a:r>
                <a:rPr lang="de-DE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outliers</a:t>
              </a:r>
              <a:r>
                <a:rPr lang="de-DE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99.9</a:t>
              </a:r>
              <a:r>
                <a:rPr lang="de-DE" baseline="30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</a:t>
              </a:r>
              <a:r>
                <a:rPr lang="de-DE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de-DE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percentile</a:t>
              </a:r>
              <a:endPara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74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6CD455-7B6C-0E42-AAB7-629A0D735B24}"/>
              </a:ext>
            </a:extLst>
          </p:cNvPr>
          <p:cNvSpPr/>
          <p:nvPr/>
        </p:nvSpPr>
        <p:spPr>
          <a:xfrm>
            <a:off x="263352" y="6021288"/>
            <a:ext cx="1368152" cy="5176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3D3C8-F2AB-A14D-B100-87C0BF61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2B4E15-6242-D541-9199-7FA44EE8F4D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AA725D-499F-764F-9716-299E65AF1CDB}"/>
                </a:ext>
              </a:extLst>
            </p:cNvPr>
            <p:cNvSpPr txBox="1"/>
            <p:nvPr/>
          </p:nvSpPr>
          <p:spPr>
            <a:xfrm>
              <a:off x="460713" y="332656"/>
              <a:ext cx="97462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EDA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33E258-DEC9-CA46-B975-07B9968A3786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1E7D80-B840-1248-8795-D94E454F4315}"/>
              </a:ext>
            </a:extLst>
          </p:cNvPr>
          <p:cNvGrpSpPr/>
          <p:nvPr/>
        </p:nvGrpSpPr>
        <p:grpSpPr>
          <a:xfrm>
            <a:off x="465285" y="1091721"/>
            <a:ext cx="5209425" cy="373028"/>
            <a:chOff x="443052" y="1217076"/>
            <a:chExt cx="5209425" cy="37302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FCA00B-07CE-2248-A299-D311C44EEB3B}"/>
                </a:ext>
              </a:extLst>
            </p:cNvPr>
            <p:cNvSpPr txBox="1"/>
            <p:nvPr/>
          </p:nvSpPr>
          <p:spPr>
            <a:xfrm>
              <a:off x="443052" y="1217076"/>
              <a:ext cx="273472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Price Distributions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A8729C5-C4AE-A240-8C24-C7AC25A0DDB1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0D4A56-E8DD-EC41-B11C-1732A1E0820A}"/>
              </a:ext>
            </a:extLst>
          </p:cNvPr>
          <p:cNvSpPr txBox="1"/>
          <p:nvPr/>
        </p:nvSpPr>
        <p:spPr>
          <a:xfrm>
            <a:off x="527125" y="1688950"/>
            <a:ext cx="514758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Even after data cleaning: skewed price distributions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794502-80AE-E143-A7B6-54EA4B0CB855}"/>
              </a:ext>
            </a:extLst>
          </p:cNvPr>
          <p:cNvGrpSpPr/>
          <p:nvPr/>
        </p:nvGrpSpPr>
        <p:grpSpPr>
          <a:xfrm>
            <a:off x="6517292" y="1088025"/>
            <a:ext cx="5209425" cy="373028"/>
            <a:chOff x="443052" y="1217076"/>
            <a:chExt cx="5209425" cy="37302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280E899-4629-BE4F-A3F3-6F6320065D82}"/>
                </a:ext>
              </a:extLst>
            </p:cNvPr>
            <p:cNvSpPr txBox="1"/>
            <p:nvPr/>
          </p:nvSpPr>
          <p:spPr>
            <a:xfrm>
              <a:off x="443052" y="1217076"/>
              <a:ext cx="208550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Size and Price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68122D6-87E4-044B-AF3E-CEE11745DAC2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49B3EEC2-FE83-6547-B5FF-15DF64349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77" y="2671733"/>
            <a:ext cx="5938662" cy="29693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C7F1D0-F7AB-E543-BF3E-CAB5E9704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92" y="2718413"/>
            <a:ext cx="4955295" cy="37164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07FE68E-B5AB-D945-B291-08F0A70D1D58}"/>
              </a:ext>
            </a:extLst>
          </p:cNvPr>
          <p:cNvSpPr txBox="1"/>
          <p:nvPr/>
        </p:nvSpPr>
        <p:spPr>
          <a:xfrm>
            <a:off x="6517292" y="1688950"/>
            <a:ext cx="520942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Somewhat linear trend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Private offers tend to have lower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4C070-9AA4-8F46-BC23-9B9803AEE8C2}"/>
                  </a:ext>
                </a:extLst>
              </p:cNvPr>
              <p:cNvSpPr/>
              <p:nvPr/>
            </p:nvSpPr>
            <p:spPr>
              <a:xfrm>
                <a:off x="2485697" y="5654632"/>
                <a:ext cx="3603417" cy="88428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Disclaimer for US people: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1</m:t>
                      </m:r>
                      <m:sSup>
                        <m:sSupPr>
                          <m:ctrlPr>
                            <a:rPr lang="de-DE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</m:e>
                        <m:sup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de-DE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≈10.7 </m:t>
                      </m:r>
                      <m:sSup>
                        <m:sSupPr>
                          <m:ctrlP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de-DE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🦶</m:t>
                          </m:r>
                        </m:e>
                        <m:sup>
                          <m:r>
                            <a:rPr lang="de-DE" sz="2800" b="0" i="1" baseline="300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64C070-9AA4-8F46-BC23-9B9803AEE8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697" y="5654632"/>
                <a:ext cx="3603417" cy="884280"/>
              </a:xfrm>
              <a:prstGeom prst="rect">
                <a:avLst/>
              </a:prstGeom>
              <a:blipFill>
                <a:blip r:embed="rId4"/>
                <a:stretch>
                  <a:fillRect t="-1408" b="-12676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8D7623-F8B6-1F46-AFB2-08D13AFCC676}"/>
              </a:ext>
            </a:extLst>
          </p:cNvPr>
          <p:cNvCxnSpPr>
            <a:cxnSpLocks/>
          </p:cNvCxnSpPr>
          <p:nvPr/>
        </p:nvCxnSpPr>
        <p:spPr>
          <a:xfrm>
            <a:off x="6089114" y="6280100"/>
            <a:ext cx="2599174" cy="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3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A92B00-E17C-CF4C-817D-9C1DCCC829C7}"/>
              </a:ext>
            </a:extLst>
          </p:cNvPr>
          <p:cNvSpPr/>
          <p:nvPr/>
        </p:nvSpPr>
        <p:spPr>
          <a:xfrm>
            <a:off x="263352" y="6021288"/>
            <a:ext cx="1368152" cy="5176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3D3C8-F2AB-A14D-B100-87C0BF61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2B4E15-6242-D541-9199-7FA44EE8F4D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AA725D-499F-764F-9716-299E65AF1CDB}"/>
                </a:ext>
              </a:extLst>
            </p:cNvPr>
            <p:cNvSpPr txBox="1"/>
            <p:nvPr/>
          </p:nvSpPr>
          <p:spPr>
            <a:xfrm>
              <a:off x="460713" y="332656"/>
              <a:ext cx="610423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Modeling </a:t>
              </a:r>
              <a:r>
                <a:rPr lang="en-US" sz="36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(Non-hierarchical)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33E258-DEC9-CA46-B975-07B9968A3786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2ED7D7-480B-CC43-B9BF-217F10FDB8D6}"/>
              </a:ext>
            </a:extLst>
          </p:cNvPr>
          <p:cNvSpPr txBox="1"/>
          <p:nvPr/>
        </p:nvSpPr>
        <p:spPr>
          <a:xfrm>
            <a:off x="9429052" y="426230"/>
            <a:ext cx="230191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339172-5C6C-984A-B4CA-A82FAE44F553}"/>
              </a:ext>
            </a:extLst>
          </p:cNvPr>
          <p:cNvGrpSpPr/>
          <p:nvPr/>
        </p:nvGrpSpPr>
        <p:grpSpPr>
          <a:xfrm>
            <a:off x="460713" y="1089549"/>
            <a:ext cx="5209425" cy="373028"/>
            <a:chOff x="443052" y="1217076"/>
            <a:chExt cx="5209425" cy="3730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7CF7EC-6E1C-6F42-A95D-C99224F414C9}"/>
                </a:ext>
              </a:extLst>
            </p:cNvPr>
            <p:cNvSpPr txBox="1"/>
            <p:nvPr/>
          </p:nvSpPr>
          <p:spPr>
            <a:xfrm>
              <a:off x="443052" y="1217076"/>
              <a:ext cx="373660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Log(price) ~ mean effects</a:t>
              </a:r>
              <a:endPara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BA401E-B7D9-784B-A59A-4C74F0770EF0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DF3D2FE-7D42-0445-A223-B648948A5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42" y="1935061"/>
            <a:ext cx="4555167" cy="2162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FF212-04A9-BA49-A9A0-6C9795019E4C}"/>
                  </a:ext>
                </a:extLst>
              </p:cNvPr>
              <p:cNvSpPr txBox="1"/>
              <p:nvPr/>
            </p:nvSpPr>
            <p:spPr>
              <a:xfrm>
                <a:off x="2270931" y="1574133"/>
                <a:ext cx="15713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𝑅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≈0.656</m:t>
                      </m:r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FF212-04A9-BA49-A9A0-6C9795019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931" y="1574133"/>
                <a:ext cx="1571328" cy="369332"/>
              </a:xfrm>
              <a:prstGeom prst="rect">
                <a:avLst/>
              </a:prstGeom>
              <a:blipFill>
                <a:blip r:embed="rId3"/>
                <a:stretch>
                  <a:fillRect l="-4032" r="-4032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A8BCC01-5C2C-8B48-9073-D7D7854AF676}"/>
              </a:ext>
            </a:extLst>
          </p:cNvPr>
          <p:cNvSpPr txBox="1"/>
          <p:nvPr/>
        </p:nvSpPr>
        <p:spPr>
          <a:xfrm>
            <a:off x="460713" y="4132204"/>
            <a:ext cx="519176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After removing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21 influential points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assumptions are satisfied…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 except for normality in the tails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5E3DC6-416C-CF4C-8A00-2CE50875289D}"/>
              </a:ext>
            </a:extLst>
          </p:cNvPr>
          <p:cNvGrpSpPr/>
          <p:nvPr/>
        </p:nvGrpSpPr>
        <p:grpSpPr>
          <a:xfrm>
            <a:off x="2261120" y="5226676"/>
            <a:ext cx="1590948" cy="1485113"/>
            <a:chOff x="400596" y="5209019"/>
            <a:chExt cx="1590948" cy="148511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9B7340-3008-DB4B-9D21-05F08FD72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596" y="5209019"/>
              <a:ext cx="1590948" cy="148511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FF55A07-4A34-364E-8135-341FED333EF5}"/>
                </a:ext>
              </a:extLst>
            </p:cNvPr>
            <p:cNvSpPr txBox="1"/>
            <p:nvPr/>
          </p:nvSpPr>
          <p:spPr>
            <a:xfrm>
              <a:off x="1610070" y="6217744"/>
              <a:ext cx="30777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☹️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BE2501-5E9E-1743-A180-41BFC0B89802}"/>
              </a:ext>
            </a:extLst>
          </p:cNvPr>
          <p:cNvGrpSpPr/>
          <p:nvPr/>
        </p:nvGrpSpPr>
        <p:grpSpPr>
          <a:xfrm>
            <a:off x="6521539" y="4867030"/>
            <a:ext cx="5209425" cy="369332"/>
            <a:chOff x="443052" y="1230458"/>
            <a:chExt cx="520942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754D0-B3DB-FC47-B6D5-A384BBE518A9}"/>
                    </a:ext>
                  </a:extLst>
                </p:cNvPr>
                <p:cNvSpPr txBox="1"/>
                <p:nvPr/>
              </p:nvSpPr>
              <p:spPr>
                <a:xfrm>
                  <a:off x="451561" y="1230458"/>
                  <a:ext cx="37574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2400" b="1" dirty="0">
                      <a:solidFill>
                        <a:srgbClr val="0352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Sqm </a:t>
                  </a:r>
                  <a14:m>
                    <m:oMath xmlns:m="http://schemas.openxmlformats.org/officeDocument/2006/math">
                      <m:r>
                        <a:rPr lang="de-DE" sz="2400" b="1" i="1" smtClean="0">
                          <a:solidFill>
                            <a:srgbClr val="03529B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</m:oMath>
                  </a14:m>
                  <a:r>
                    <a:rPr lang="en-US" sz="2400" b="1" dirty="0">
                      <a:solidFill>
                        <a:srgbClr val="0352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Rooms Interaction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56754D0-B3DB-FC47-B6D5-A384BBE518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561" y="1230458"/>
                  <a:ext cx="375743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5051" t="-26667" r="-3704" b="-4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3CC7BD-1AA7-4748-A558-4E03B584E6D8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1213E2-6C05-0D4F-91B2-560495E38BD0}"/>
                  </a:ext>
                </a:extLst>
              </p:cNvPr>
              <p:cNvSpPr txBox="1"/>
              <p:nvPr/>
            </p:nvSpPr>
            <p:spPr>
              <a:xfrm>
                <a:off x="6530048" y="5341928"/>
                <a:ext cx="5191763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Performs </a:t>
                </a:r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significantly better  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(high </a:t>
                </a:r>
                <a14:m>
                  <m:oMath xmlns:m="http://schemas.openxmlformats.org/officeDocument/2006/math">
                    <m:r>
                      <a:rPr lang="de-DE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de-DE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?</m:t>
                    </m:r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81213E2-6C05-0D4F-91B2-560495E38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048" y="5341928"/>
                <a:ext cx="5191763" cy="738664"/>
              </a:xfrm>
              <a:prstGeom prst="rect">
                <a:avLst/>
              </a:prstGeom>
              <a:blipFill>
                <a:blip r:embed="rId6"/>
                <a:stretch>
                  <a:fillRect l="-3415" t="-11864" b="-2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F6087E68-5160-284C-9DA6-EF2011C1F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682761"/>
            <a:ext cx="5821128" cy="291056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6BA9E83-F2FE-9245-BF1A-49A6E17FF3E5}"/>
              </a:ext>
            </a:extLst>
          </p:cNvPr>
          <p:cNvGrpSpPr/>
          <p:nvPr/>
        </p:nvGrpSpPr>
        <p:grpSpPr>
          <a:xfrm>
            <a:off x="6521539" y="1093245"/>
            <a:ext cx="5209425" cy="369332"/>
            <a:chOff x="443052" y="1230458"/>
            <a:chExt cx="5209425" cy="36933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2EFEF8-71FD-4243-81D3-A1FAD7A1C90E}"/>
                </a:ext>
              </a:extLst>
            </p:cNvPr>
            <p:cNvSpPr txBox="1"/>
            <p:nvPr/>
          </p:nvSpPr>
          <p:spPr>
            <a:xfrm>
              <a:off x="451561" y="1230458"/>
              <a:ext cx="216886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solidFill>
                    <a:srgbClr val="03529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Prediction Plot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3A25C8-1119-3346-B59A-785EA0C60B9F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209425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098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9A92B00-E17C-CF4C-817D-9C1DCCC829C7}"/>
              </a:ext>
            </a:extLst>
          </p:cNvPr>
          <p:cNvSpPr/>
          <p:nvPr/>
        </p:nvSpPr>
        <p:spPr>
          <a:xfrm>
            <a:off x="263352" y="6021288"/>
            <a:ext cx="1368152" cy="517624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3D3C8-F2AB-A14D-B100-87C0BF61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2B4E15-6242-D541-9199-7FA44EE8F4D3}"/>
              </a:ext>
            </a:extLst>
          </p:cNvPr>
          <p:cNvGrpSpPr/>
          <p:nvPr/>
        </p:nvGrpSpPr>
        <p:grpSpPr>
          <a:xfrm>
            <a:off x="460713" y="332656"/>
            <a:ext cx="11270574" cy="553998"/>
            <a:chOff x="460713" y="332656"/>
            <a:chExt cx="11270574" cy="5539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1AA725D-499F-764F-9716-299E65AF1CDB}"/>
                </a:ext>
              </a:extLst>
            </p:cNvPr>
            <p:cNvSpPr txBox="1"/>
            <p:nvPr/>
          </p:nvSpPr>
          <p:spPr>
            <a:xfrm>
              <a:off x="460713" y="332656"/>
              <a:ext cx="510396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Modeling </a:t>
              </a:r>
              <a:r>
                <a:rPr lang="en-US" sz="36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(Hierarchical)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33E258-DEC9-CA46-B975-07B9968A3786}"/>
                </a:ext>
              </a:extLst>
            </p:cNvPr>
            <p:cNvCxnSpPr>
              <a:cxnSpLocks/>
            </p:cNvCxnSpPr>
            <p:nvPr/>
          </p:nvCxnSpPr>
          <p:spPr>
            <a:xfrm>
              <a:off x="460714" y="886654"/>
              <a:ext cx="1127057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02ED7D7-480B-CC43-B9BF-217F10FDB8D6}"/>
              </a:ext>
            </a:extLst>
          </p:cNvPr>
          <p:cNvSpPr txBox="1"/>
          <p:nvPr/>
        </p:nvSpPr>
        <p:spPr>
          <a:xfrm>
            <a:off x="9581176" y="418870"/>
            <a:ext cx="21095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PRELIMINARY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7339172-5C6C-984A-B4CA-A82FAE44F553}"/>
              </a:ext>
            </a:extLst>
          </p:cNvPr>
          <p:cNvGrpSpPr/>
          <p:nvPr/>
        </p:nvGrpSpPr>
        <p:grpSpPr>
          <a:xfrm>
            <a:off x="460712" y="1012072"/>
            <a:ext cx="5329985" cy="373028"/>
            <a:chOff x="443052" y="1217076"/>
            <a:chExt cx="6035385" cy="37302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7CF7EC-6E1C-6F42-A95D-C99224F414C9}"/>
                    </a:ext>
                  </a:extLst>
                </p:cNvPr>
                <p:cNvSpPr txBox="1"/>
                <p:nvPr/>
              </p:nvSpPr>
              <p:spPr>
                <a:xfrm>
                  <a:off x="443052" y="1217076"/>
                  <a:ext cx="603538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l"/>
                  <a:r>
                    <a:rPr lang="en-US" sz="2400" b="1" dirty="0">
                      <a:solidFill>
                        <a:srgbClr val="0352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Log(price) ~ mean </a:t>
                  </a:r>
                  <a:r>
                    <a:rPr lang="en-US" sz="2400" b="1" dirty="0" err="1">
                      <a:solidFill>
                        <a:srgbClr val="0352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fx</a:t>
                  </a:r>
                  <a:r>
                    <a:rPr lang="en-US" sz="2400" b="1" dirty="0">
                      <a:solidFill>
                        <a:srgbClr val="0352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+ sqm </a:t>
                  </a:r>
                  <a14:m>
                    <m:oMath xmlns:m="http://schemas.openxmlformats.org/officeDocument/2006/math">
                      <m:r>
                        <a:rPr lang="de-DE" sz="2400" b="1" i="1" smtClean="0">
                          <a:solidFill>
                            <a:srgbClr val="03529B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</m:oMath>
                  </a14:m>
                  <a:r>
                    <a:rPr lang="en-US" sz="2400" b="1" dirty="0">
                      <a:solidFill>
                        <a:srgbClr val="03529B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rooms</a:t>
                  </a:r>
                  <a:endParaRPr lang="en-US" sz="24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87CF7EC-6E1C-6F42-A95D-C99224F414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052" y="1217076"/>
                  <a:ext cx="6035385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563" t="-23333" r="-2375" b="-4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9BA401E-B7D9-784B-A59A-4C74F0770EF0}"/>
                </a:ext>
              </a:extLst>
            </p:cNvPr>
            <p:cNvCxnSpPr>
              <a:cxnSpLocks/>
            </p:cNvCxnSpPr>
            <p:nvPr/>
          </p:nvCxnSpPr>
          <p:spPr>
            <a:xfrm>
              <a:off x="443052" y="1590104"/>
              <a:ext cx="5995327" cy="0"/>
            </a:xfrm>
            <a:prstGeom prst="line">
              <a:avLst/>
            </a:prstGeom>
            <a:ln w="28575">
              <a:solidFill>
                <a:srgbClr val="03529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1A5A10-3388-7D4F-9028-B8517013FCAD}"/>
              </a:ext>
            </a:extLst>
          </p:cNvPr>
          <p:cNvGrpSpPr/>
          <p:nvPr/>
        </p:nvGrpSpPr>
        <p:grpSpPr>
          <a:xfrm>
            <a:off x="6149996" y="1012072"/>
            <a:ext cx="5765878" cy="3729492"/>
            <a:chOff x="458315" y="2699874"/>
            <a:chExt cx="5765878" cy="372949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4E7A5A0-B8B6-BB46-901B-B1524CB20B24}"/>
                </a:ext>
              </a:extLst>
            </p:cNvPr>
            <p:cNvGrpSpPr/>
            <p:nvPr/>
          </p:nvGrpSpPr>
          <p:grpSpPr>
            <a:xfrm>
              <a:off x="458315" y="2699874"/>
              <a:ext cx="5581291" cy="373028"/>
              <a:chOff x="443052" y="1217076"/>
              <a:chExt cx="5581291" cy="373028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608776-A0B8-2F4E-AC4F-4D7F54FFCA52}"/>
                  </a:ext>
                </a:extLst>
              </p:cNvPr>
              <p:cNvSpPr txBox="1"/>
              <p:nvPr/>
            </p:nvSpPr>
            <p:spPr>
              <a:xfrm>
                <a:off x="443052" y="1217076"/>
                <a:ext cx="26177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</a:t>
                </a:r>
                <a:r>
                  <a:rPr lang="de-DE" sz="2400" b="1" dirty="0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Property</a:t>
                </a:r>
                <a:endParaRPr lang="en-US" sz="24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1A3CDD8-8A71-C149-8540-532B664129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52" y="1590104"/>
                <a:ext cx="5581291" cy="0"/>
              </a:xfrm>
              <a:prstGeom prst="line">
                <a:avLst/>
              </a:prstGeom>
              <a:ln w="28575">
                <a:solidFill>
                  <a:srgbClr val="0352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DC8A4A1-382D-424D-82CC-459C8B022235}"/>
                </a:ext>
              </a:extLst>
            </p:cNvPr>
            <p:cNvSpPr txBox="1"/>
            <p:nvPr/>
          </p:nvSpPr>
          <p:spPr>
            <a:xfrm>
              <a:off x="458316" y="3319724"/>
              <a:ext cx="92333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6000" dirty="0">
                  <a:latin typeface="Arial" panose="020B0604020202020204" pitchFamily="34" charset="0"/>
                  <a:cs typeface="Arial" panose="020B0604020202020204" pitchFamily="34" charset="0"/>
                </a:rPr>
                <a:t>🏠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54BCD9-D817-CC49-9706-7CF0ADA921C3}"/>
                </a:ext>
              </a:extLst>
            </p:cNvPr>
            <p:cNvSpPr txBox="1"/>
            <p:nvPr/>
          </p:nvSpPr>
          <p:spPr>
            <a:xfrm>
              <a:off x="2963047" y="3505909"/>
              <a:ext cx="41036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VS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4473C0-5374-864B-8F5C-51D59839D09A}"/>
                </a:ext>
              </a:extLst>
            </p:cNvPr>
            <p:cNvSpPr txBox="1"/>
            <p:nvPr/>
          </p:nvSpPr>
          <p:spPr>
            <a:xfrm>
              <a:off x="5300863" y="3337175"/>
              <a:ext cx="92333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6000" dirty="0">
                  <a:latin typeface="Arial" panose="020B0604020202020204" pitchFamily="34" charset="0"/>
                  <a:cs typeface="Arial" panose="020B0604020202020204" pitchFamily="34" charset="0"/>
                </a:rPr>
                <a:t>🏠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8E0FB79-A791-EC49-B8E9-13EC1B5C0A33}"/>
                </a:ext>
              </a:extLst>
            </p:cNvPr>
            <p:cNvGrpSpPr/>
            <p:nvPr/>
          </p:nvGrpSpPr>
          <p:grpSpPr>
            <a:xfrm>
              <a:off x="458316" y="4113200"/>
              <a:ext cx="5540834" cy="2316166"/>
              <a:chOff x="458316" y="4113200"/>
              <a:chExt cx="5540834" cy="2316166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E962279-DBA7-7244-B6B3-513F56055868}"/>
                  </a:ext>
                </a:extLst>
              </p:cNvPr>
              <p:cNvSpPr/>
              <p:nvPr/>
            </p:nvSpPr>
            <p:spPr>
              <a:xfrm>
                <a:off x="460712" y="4113200"/>
                <a:ext cx="5538438" cy="369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object_type</a:t>
                </a:r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= APARTMENT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AAF2341-78C3-CA47-BF4A-E92162F28270}"/>
                  </a:ext>
                </a:extLst>
              </p:cNvPr>
              <p:cNvSpPr/>
              <p:nvPr/>
            </p:nvSpPr>
            <p:spPr>
              <a:xfrm>
                <a:off x="458318" y="4599911"/>
                <a:ext cx="5538438" cy="369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private_offer</a:t>
                </a:r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= FALSE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CD70596-B7B2-A242-8BA3-64C60952352F}"/>
                  </a:ext>
                </a:extLst>
              </p:cNvPr>
              <p:cNvSpPr/>
              <p:nvPr/>
            </p:nvSpPr>
            <p:spPr>
              <a:xfrm>
                <a:off x="458317" y="5086622"/>
                <a:ext cx="5538438" cy="369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rooms = 3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0EEAA9B-F395-ED4B-B14B-C43C8070BC19}"/>
                  </a:ext>
                </a:extLst>
              </p:cNvPr>
              <p:cNvSpPr/>
              <p:nvPr/>
            </p:nvSpPr>
            <p:spPr>
              <a:xfrm>
                <a:off x="458316" y="5573333"/>
                <a:ext cx="5538437" cy="369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square_meters</a:t>
                </a:r>
                <a:r>
                  <a:rPr lang="en-US" dirty="0">
                    <a:solidFill>
                      <a:schemeClr val="tx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 = 65</a:t>
                </a: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97E88ED-0A87-2C48-90C2-4DB6FB3E0FFB}"/>
                  </a:ext>
                </a:extLst>
              </p:cNvPr>
              <p:cNvGrpSpPr/>
              <p:nvPr/>
            </p:nvGrpSpPr>
            <p:grpSpPr>
              <a:xfrm>
                <a:off x="458316" y="6060044"/>
                <a:ext cx="5538437" cy="369322"/>
                <a:chOff x="458316" y="6060044"/>
                <a:chExt cx="5538437" cy="369322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34629D1-4E85-B044-8C0E-AB561283A50D}"/>
                    </a:ext>
                  </a:extLst>
                </p:cNvPr>
                <p:cNvSpPr/>
                <p:nvPr/>
              </p:nvSpPr>
              <p:spPr>
                <a:xfrm>
                  <a:off x="458316" y="6060044"/>
                  <a:ext cx="2458211" cy="36932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zip = </a:t>
                  </a:r>
                  <a:r>
                    <a:rPr lang="en-US" b="1" dirty="0">
                      <a:solidFill>
                        <a:schemeClr val="tx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13059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D91F2BF-7B14-4241-AB58-73394F64810A}"/>
                    </a:ext>
                  </a:extLst>
                </p:cNvPr>
                <p:cNvSpPr/>
                <p:nvPr/>
              </p:nvSpPr>
              <p:spPr>
                <a:xfrm>
                  <a:off x="3538542" y="6060044"/>
                  <a:ext cx="2458211" cy="36932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zip = </a:t>
                  </a:r>
                  <a:r>
                    <a:rPr lang="en-US" b="1" dirty="0">
                      <a:solidFill>
                        <a:schemeClr val="tx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10117</a:t>
                  </a:r>
                </a:p>
              </p:txBody>
            </p:sp>
          </p:grp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546603A-7025-5F4C-8BF8-37EF73791539}"/>
              </a:ext>
            </a:extLst>
          </p:cNvPr>
          <p:cNvSpPr txBox="1"/>
          <p:nvPr/>
        </p:nvSpPr>
        <p:spPr>
          <a:xfrm>
            <a:off x="7066183" y="5425418"/>
            <a:ext cx="119904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420.80 €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05A49F-5C5D-9541-A160-0804590A151A}"/>
              </a:ext>
            </a:extLst>
          </p:cNvPr>
          <p:cNvSpPr txBox="1"/>
          <p:nvPr/>
        </p:nvSpPr>
        <p:spPr>
          <a:xfrm>
            <a:off x="9718075" y="5425418"/>
            <a:ext cx="135357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1122.49 €</a:t>
            </a:r>
          </a:p>
        </p:txBody>
      </p:sp>
      <p:pic>
        <p:nvPicPr>
          <p:cNvPr id="43" name="Graphic 42" descr="Arrow Down with solid fill">
            <a:extLst>
              <a:ext uri="{FF2B5EF4-FFF2-40B4-BE49-F238E27FC236}">
                <a16:creationId xmlns:a16="http://schemas.microsoft.com/office/drawing/2014/main" id="{AD5C0D0D-259B-A64E-A52A-12FE1944A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02084" y="4961418"/>
            <a:ext cx="452081" cy="452081"/>
          </a:xfrm>
          <a:prstGeom prst="rect">
            <a:avLst/>
          </a:prstGeom>
        </p:spPr>
      </p:pic>
      <p:pic>
        <p:nvPicPr>
          <p:cNvPr id="47" name="Graphic 46" descr="Arrow Down with solid fill">
            <a:extLst>
              <a:ext uri="{FF2B5EF4-FFF2-40B4-BE49-F238E27FC236}">
                <a16:creationId xmlns:a16="http://schemas.microsoft.com/office/drawing/2014/main" id="{784DF23A-5E53-C447-9184-7E441541E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9811" y="4938387"/>
            <a:ext cx="452081" cy="45208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D945622-E708-0641-B306-8D4B51C0692A}"/>
              </a:ext>
            </a:extLst>
          </p:cNvPr>
          <p:cNvGrpSpPr/>
          <p:nvPr/>
        </p:nvGrpSpPr>
        <p:grpSpPr>
          <a:xfrm>
            <a:off x="460711" y="4938387"/>
            <a:ext cx="5329985" cy="1476665"/>
            <a:chOff x="7032104" y="1012072"/>
            <a:chExt cx="4698860" cy="147666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6BA9E83-F2FE-9245-BF1A-49A6E17FF3E5}"/>
                </a:ext>
              </a:extLst>
            </p:cNvPr>
            <p:cNvGrpSpPr/>
            <p:nvPr/>
          </p:nvGrpSpPr>
          <p:grpSpPr>
            <a:xfrm>
              <a:off x="7032104" y="1012072"/>
              <a:ext cx="4698860" cy="369332"/>
              <a:chOff x="443052" y="1230458"/>
              <a:chExt cx="5209425" cy="369332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32EFEF8-71FD-4243-81D3-A1FAD7A1C90E}"/>
                  </a:ext>
                </a:extLst>
              </p:cNvPr>
              <p:cNvSpPr txBox="1"/>
              <p:nvPr/>
            </p:nvSpPr>
            <p:spPr>
              <a:xfrm>
                <a:off x="451561" y="1230458"/>
                <a:ext cx="25982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Random Effects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33A25C8-1119-3346-B59A-785EA0C60B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52" y="1590104"/>
                <a:ext cx="5209425" cy="0"/>
              </a:xfrm>
              <a:prstGeom prst="line">
                <a:avLst/>
              </a:prstGeom>
              <a:ln w="28575">
                <a:solidFill>
                  <a:srgbClr val="0352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5EBA9C4-EFA9-4E42-91E6-30F34886F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0582" y="1488921"/>
              <a:ext cx="3002646" cy="999816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38AF30E-7386-B544-993F-D6D8E9AC6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400" y="1498569"/>
            <a:ext cx="4691185" cy="330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8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2371F-989E-EE43-B20F-90E48B433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0CA07-45C7-8142-9F4D-3A07AD48DFA1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4E9B55-4425-2740-A108-76FF69BA3D12}"/>
              </a:ext>
            </a:extLst>
          </p:cNvPr>
          <p:cNvSpPr txBox="1"/>
          <p:nvPr/>
        </p:nvSpPr>
        <p:spPr>
          <a:xfrm>
            <a:off x="460713" y="332656"/>
            <a:ext cx="42655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Let’s google that…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DF23E1-C7BD-4C48-9E8A-53704A4D662C}"/>
              </a:ext>
            </a:extLst>
          </p:cNvPr>
          <p:cNvCxnSpPr>
            <a:cxnSpLocks/>
          </p:cNvCxnSpPr>
          <p:nvPr/>
        </p:nvCxnSpPr>
        <p:spPr>
          <a:xfrm>
            <a:off x="460714" y="886654"/>
            <a:ext cx="1127057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25611BB-3075-9647-BDDE-94A05EFD1DEC}"/>
              </a:ext>
            </a:extLst>
          </p:cNvPr>
          <p:cNvGrpSpPr/>
          <p:nvPr/>
        </p:nvGrpSpPr>
        <p:grpSpPr>
          <a:xfrm>
            <a:off x="460713" y="1288970"/>
            <a:ext cx="4896545" cy="4136033"/>
            <a:chOff x="479376" y="1021154"/>
            <a:chExt cx="4896545" cy="4136033"/>
          </a:xfrm>
        </p:grpSpPr>
        <p:pic>
          <p:nvPicPr>
            <p:cNvPr id="8" name="Picture 2" descr="3-Zimmer Wohnung zu vermieten, Woldegker Str. 20, 13059 Berlin | Mapio.net">
              <a:extLst>
                <a:ext uri="{FF2B5EF4-FFF2-40B4-BE49-F238E27FC236}">
                  <a16:creationId xmlns:a16="http://schemas.microsoft.com/office/drawing/2014/main" id="{3B0111CD-BB4B-8B46-8275-B88204456C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04"/>
            <a:stretch/>
          </p:blipFill>
          <p:spPr bwMode="auto">
            <a:xfrm>
              <a:off x="479376" y="1594208"/>
              <a:ext cx="4896544" cy="3562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6907DC6-0A0D-2043-95A3-8F071286522A}"/>
                </a:ext>
              </a:extLst>
            </p:cNvPr>
            <p:cNvGrpSpPr/>
            <p:nvPr/>
          </p:nvGrpSpPr>
          <p:grpSpPr>
            <a:xfrm>
              <a:off x="479377" y="1021154"/>
              <a:ext cx="4896544" cy="373028"/>
              <a:chOff x="443052" y="1217076"/>
              <a:chExt cx="5209425" cy="37302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561F243-57EF-FB4A-9461-1BE2B0D65C3C}"/>
                  </a:ext>
                </a:extLst>
              </p:cNvPr>
              <p:cNvSpPr txBox="1"/>
              <p:nvPr/>
            </p:nvSpPr>
            <p:spPr>
              <a:xfrm>
                <a:off x="443052" y="1217076"/>
                <a:ext cx="49244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Berlin </a:t>
                </a:r>
                <a:r>
                  <a:rPr lang="en-US" sz="2400" b="1" dirty="0" err="1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Hohenschönhausen</a:t>
                </a:r>
                <a:r>
                  <a:rPr lang="en-US" sz="2400" b="1" dirty="0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13059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FCD1243-2D38-5743-9A46-A824B85950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52" y="1590104"/>
                <a:ext cx="5209425" cy="0"/>
              </a:xfrm>
              <a:prstGeom prst="line">
                <a:avLst/>
              </a:prstGeom>
              <a:ln w="28575">
                <a:solidFill>
                  <a:srgbClr val="0352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374AC4-D268-614D-86FA-FC5910706301}"/>
              </a:ext>
            </a:extLst>
          </p:cNvPr>
          <p:cNvGrpSpPr/>
          <p:nvPr/>
        </p:nvGrpSpPr>
        <p:grpSpPr>
          <a:xfrm>
            <a:off x="5970655" y="1294316"/>
            <a:ext cx="5760631" cy="4097223"/>
            <a:chOff x="6127521" y="987954"/>
            <a:chExt cx="5760631" cy="409722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CCDD839-4416-0C41-9C16-7A89B21940A0}"/>
                </a:ext>
              </a:extLst>
            </p:cNvPr>
            <p:cNvGrpSpPr/>
            <p:nvPr/>
          </p:nvGrpSpPr>
          <p:grpSpPr>
            <a:xfrm>
              <a:off x="6127521" y="987954"/>
              <a:ext cx="5760631" cy="373028"/>
              <a:chOff x="443052" y="1217076"/>
              <a:chExt cx="5209425" cy="37302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A98291-3F08-7441-91E7-2129005F50D5}"/>
                  </a:ext>
                </a:extLst>
              </p:cNvPr>
              <p:cNvSpPr txBox="1"/>
              <p:nvPr/>
            </p:nvSpPr>
            <p:spPr>
              <a:xfrm>
                <a:off x="443052" y="1217076"/>
                <a:ext cx="268567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en-US" sz="2400" b="1" dirty="0">
                    <a:solidFill>
                      <a:srgbClr val="03529B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Berlin Mitte, 10117</a:t>
                </a: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5CC8FA0-5137-BD4F-9BB7-28F5FE057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052" y="1590104"/>
                <a:ext cx="5209425" cy="0"/>
              </a:xfrm>
              <a:prstGeom prst="line">
                <a:avLst/>
              </a:prstGeom>
              <a:ln w="28575">
                <a:solidFill>
                  <a:srgbClr val="03529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5" name="Picture 4" descr="Berlin Properties: Mitte - Guthmann Estate">
              <a:extLst>
                <a:ext uri="{FF2B5EF4-FFF2-40B4-BE49-F238E27FC236}">
                  <a16:creationId xmlns:a16="http://schemas.microsoft.com/office/drawing/2014/main" id="{D6CB0B6E-4AFE-0D4D-B971-2767D619F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521" y="1628798"/>
              <a:ext cx="5760631" cy="3456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29003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uke Light">
      <a:dk1>
        <a:srgbClr val="001A57"/>
      </a:dk1>
      <a:lt1>
        <a:srgbClr val="FFFFFF"/>
      </a:lt1>
      <a:dk2>
        <a:srgbClr val="666666"/>
      </a:dk2>
      <a:lt2>
        <a:srgbClr val="E2E6ED"/>
      </a:lt2>
      <a:accent1>
        <a:srgbClr val="005587"/>
      </a:accent1>
      <a:accent2>
        <a:srgbClr val="0577B1"/>
      </a:accent2>
      <a:accent3>
        <a:srgbClr val="FFD960"/>
      </a:accent3>
      <a:accent4>
        <a:srgbClr val="C84E00"/>
      </a:accent4>
      <a:accent5>
        <a:srgbClr val="993399"/>
      </a:accent5>
      <a:accent6>
        <a:srgbClr val="339898"/>
      </a:accent6>
      <a:hlink>
        <a:srgbClr val="E89923"/>
      </a:hlink>
      <a:folHlink>
        <a:srgbClr val="E8992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 algn="l">
          <a:defRPr sz="2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0B8E47FC-7D2F-7D45-A160-C4814F959E98}" vid="{464B59C9-4F8E-C946-84FB-E3EE7BB86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2604</TotalTime>
  <Words>469</Words>
  <Application>Microsoft Macintosh PowerPoint</Application>
  <PresentationFormat>Widescreen</PresentationFormat>
  <Paragraphs>116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Menlo</vt:lpstr>
      <vt:lpstr>Office Theme</vt:lpstr>
      <vt:lpstr>The Berlin Real Estate Market: What Drives Prices?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 Wilksch</dc:creator>
  <cp:lastModifiedBy>Stephan Wilksch</cp:lastModifiedBy>
  <cp:revision>90</cp:revision>
  <dcterms:created xsi:type="dcterms:W3CDTF">2021-09-27T17:03:07Z</dcterms:created>
  <dcterms:modified xsi:type="dcterms:W3CDTF">2021-11-21T23:49:24Z</dcterms:modified>
</cp:coreProperties>
</file>